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12192000" cy="6858000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77A19D12-C853-4096-AC11-463F176331F5}">
          <p14:sldIdLst/>
        </p14:section>
        <p14:section name="Раздел без заголовка" id="{EE06B9EC-449A-4CB2-82AE-4835EF94B56F}">
          <p14:sldIdLst>
            <p14:sldId id="258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P" initials="H" lastIdx="2" clrIdx="0">
    <p:extLst>
      <p:ext uri="{19B8F6BF-5375-455C-9EA6-DF929625EA0E}">
        <p15:presenceInfo xmlns:p15="http://schemas.microsoft.com/office/powerpoint/2012/main" userId="HP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00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92" d="100"/>
          <a:sy n="92" d="100"/>
        </p:scale>
        <p:origin x="49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56DA1BD-690A-464A-B3FB-12205B2A43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4E3498B2-A0A1-4555-B249-2B6E7E3668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D66F1D1-B99C-40A8-9877-85BF972EF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C2A997A-D5E2-4CC6-B611-1152E57E6D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7550B72-8232-4662-BAA0-4A662B5348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45208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7DE35DE-DB87-4820-97C0-38EA90A8D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8B04C16-6FF1-415D-9171-CA2CF8C39C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8D7247A-2E42-4349-A87B-B12A5ABACA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2B24D87-E71A-4B80-B03B-21232F3359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D3B213F-9F17-4881-9489-6ECF708DB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274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8AE5E595-650E-46DC-931A-F388707644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6D8AF495-4053-44E6-BE40-FAB8DD8C0DF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52678AB7-5E32-44B0-9C6A-09DFBD2A7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209A244-8256-4AF2-BB3B-9CA3C929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561FB352-09F9-4324-A66E-DD6FEC553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37325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2BA941A-55B9-4A70-8EAB-9051556A0B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71FF836F-1C04-4DC3-8E86-8779275E7A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8146B43A-47E0-4205-AF84-53DCD1B9F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D8EAFE1-0023-4F00-97AF-3A83338FF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0056655-EC02-4954-8B97-86FBBC07E7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267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73C97E2A-B4A6-4802-A642-E0F01B1742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6F3E5F6B-CF88-4E7E-B1ED-10BC3A671B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F9DB4CBA-4550-46CC-8468-BDE896AB55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742F6D1B-8291-48D6-8930-038BB4CE61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DCA40524-7A2F-4AFE-91F9-EB35C27159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1825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AF73A9-9786-4B19-9B19-A4658C93B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4572B4D-E9EC-4E41-B4B9-D12E983128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16DC3A0F-D97C-4263-AEF5-2F402F94F2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93F7540-78BC-4936-8AF6-39A0A0E14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41F3086E-C251-4BAC-AC8B-BE20A901B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38D775D-23E8-4661-9D6E-E49FD05ED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013506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B0994F1-A529-4AAF-B517-EE0809A1F7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A1094846-5A06-4D3E-BAF5-479912357B3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4B1DE1B-8C11-4859-BC36-E54FCC4A4E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F7E472F5-73FE-4607-862E-C2056AAD9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C6063C0A-973A-4ACA-B792-AF4AF41C9CD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9B72350A-D008-4E2E-8945-B9FFC75B7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B1C5ECEB-9E6A-44AC-8ED8-52A6C2070F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CF2A9630-CD21-446E-8CAC-63DC028FC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6326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027D8636-CF39-474A-B0E0-4E9C9D8B6A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827B8D78-B37E-413C-BDCA-EBE4AC1D1C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113DC989-8A19-4DCF-81FA-FB7FBF59D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EB56286D-DBAE-4085-9649-72F444CF71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02627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88E5281D-E539-4602-8974-6E2D594EFB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94F46D49-6E32-4272-8E98-272CBB05DF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EC76ECAC-2AA8-4D65-9B17-D2BE18104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46263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1BE2B48-579A-4E42-9782-AB86DD513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A503C9D1-4260-47AF-9AFD-61BAE5E41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E2F05978-3379-42F7-99BC-4AF19F5961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7A302221-6D34-41C5-A12A-67A292E32B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06A024D2-986E-4EC1-BD52-88DAB4324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38268C66-0F3A-45EC-9A9C-DF649AEE6C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871271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BAFBB6B2-5D59-4113-9ABA-5582D1A250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7360159A-5394-448C-9F38-D125C6443F8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2DE8AB6B-FEC7-4234-9F5F-76F5FE64D0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446555E1-5887-4A25-A23D-30C8A0DCA1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E28CA47-0830-4D17-9DD7-BCE562008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4DC12C90-ADBF-4134-8AD1-852DC0B5FC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81456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E59ABAE4-6504-4359-AF42-06BB716295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7BA8A5C5-CD29-4586-B20C-BA2665CA6A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7EBA644-4A06-4F64-9C3E-52307FA5044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924506-3760-44B1-886C-FFCF9D30D448}" type="datetimeFigureOut">
              <a:rPr lang="ru-RU" smtClean="0"/>
              <a:t>27.01.2021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3656C574-20E5-4358-AD66-80E9903772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1160B94-3C85-49A3-A59F-BE0A11F10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95E44-5FDD-4490-BD1C-4A3A31463C3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01796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data.ac-illust.com/data/thumbnails/eb/eb9a1dbbbd2e670b20f43c52e8676472_t.jpeg">
            <a:extLst>
              <a:ext uri="{FF2B5EF4-FFF2-40B4-BE49-F238E27FC236}">
                <a16:creationId xmlns="" xmlns:a16="http://schemas.microsoft.com/office/drawing/2014/main" id="{4FD967E0-806E-4903-BC05-B8AA4C69BD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36" y="0"/>
            <a:ext cx="12223423" cy="68579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DA33C3B4-CB59-40F7-8FC8-4E0D8FDFE7BA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64577" y="716579"/>
            <a:ext cx="2384980" cy="2384980"/>
          </a:xfrm>
          <a:prstGeom prst="rect">
            <a:avLst/>
          </a:prstGeom>
        </p:spPr>
      </p:pic>
      <p:pic>
        <p:nvPicPr>
          <p:cNvPr id="9" name="Рисунок 8">
            <a:extLst>
              <a:ext uri="{FF2B5EF4-FFF2-40B4-BE49-F238E27FC236}">
                <a16:creationId xmlns="" xmlns:a16="http://schemas.microsoft.com/office/drawing/2014/main" id="{F3357008-2D9D-4C25-B65A-99D5DD04F179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09009" y="2962764"/>
            <a:ext cx="4732255" cy="3197916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BAC9FDA3-1AF3-414F-A105-F51D2E6D1424}"/>
              </a:ext>
            </a:extLst>
          </p:cNvPr>
          <p:cNvSpPr txBox="1"/>
          <p:nvPr/>
        </p:nvSpPr>
        <p:spPr>
          <a:xfrm>
            <a:off x="973019" y="716579"/>
            <a:ext cx="512298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Bef>
                <a:spcPts val="1800"/>
              </a:spcBef>
              <a:spcAft>
                <a:spcPts val="1800"/>
              </a:spcAft>
            </a:pPr>
            <a:r>
              <a:rPr lang="ru-RU" sz="2000" b="1" dirty="0">
                <a:solidFill>
                  <a:srgbClr val="009900"/>
                </a:solidFill>
              </a:rPr>
              <a:t>Жилищное строительство в Алтайском крае </a:t>
            </a:r>
            <a:r>
              <a:rPr lang="ru-RU" b="1" dirty="0">
                <a:solidFill>
                  <a:srgbClr val="009900"/>
                </a:solidFill>
              </a:rPr>
              <a:t/>
            </a:r>
            <a:br>
              <a:rPr lang="ru-RU" b="1" dirty="0">
                <a:solidFill>
                  <a:srgbClr val="009900"/>
                </a:solidFill>
              </a:rPr>
            </a:br>
            <a:r>
              <a:rPr lang="ru-RU" b="1" dirty="0">
                <a:solidFill>
                  <a:srgbClr val="009900"/>
                </a:solidFill>
              </a:rPr>
              <a:t>в </a:t>
            </a:r>
            <a:r>
              <a:rPr lang="ru-RU" b="1" dirty="0" smtClean="0">
                <a:solidFill>
                  <a:srgbClr val="009900"/>
                </a:solidFill>
              </a:rPr>
              <a:t>январе-декабре </a:t>
            </a:r>
            <a:r>
              <a:rPr lang="ru-RU" b="1" dirty="0">
                <a:solidFill>
                  <a:srgbClr val="009900"/>
                </a:solidFill>
              </a:rPr>
              <a:t>2020 года </a:t>
            </a:r>
            <a:r>
              <a:rPr lang="ru-RU" dirty="0">
                <a:solidFill>
                  <a:srgbClr val="009900"/>
                </a:solidFill>
              </a:rPr>
              <a:t/>
            </a:r>
            <a:br>
              <a:rPr lang="ru-RU" dirty="0">
                <a:solidFill>
                  <a:srgbClr val="009900"/>
                </a:solidFill>
              </a:rPr>
            </a:b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(с учетом жилых домов</a:t>
            </a:r>
            <a:r>
              <a:rPr lang="en-US" sz="1400" b="1" dirty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1400" b="1" dirty="0">
                <a:solidFill>
                  <a:schemeClr val="accent1">
                    <a:lumMod val="50000"/>
                  </a:schemeClr>
                </a:solidFill>
              </a:rPr>
              <a:t> построенных на земельных участках, предназначенных для ведения гражданами садоводства)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="" xmlns:a16="http://schemas.microsoft.com/office/drawing/2014/main" id="{42618BB9-41C6-428E-BF05-1D06BFED9575}"/>
              </a:ext>
            </a:extLst>
          </p:cNvPr>
          <p:cNvSpPr txBox="1"/>
          <p:nvPr/>
        </p:nvSpPr>
        <p:spPr>
          <a:xfrm>
            <a:off x="5099089" y="1255188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>
            <a:extLst>
              <a:ext uri="{FF2B5EF4-FFF2-40B4-BE49-F238E27FC236}">
                <a16:creationId xmlns="" xmlns:a16="http://schemas.microsoft.com/office/drawing/2014/main" id="{EBF1CAD8-A06B-4277-B615-9E4764619D60}"/>
              </a:ext>
            </a:extLst>
          </p:cNvPr>
          <p:cNvSpPr txBox="1"/>
          <p:nvPr/>
        </p:nvSpPr>
        <p:spPr>
          <a:xfrm>
            <a:off x="8729221" y="989814"/>
            <a:ext cx="223729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50000"/>
                  </a:schemeClr>
                </a:solidFill>
              </a:rPr>
              <a:t>Индивидуальные застройщики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="" xmlns:a16="http://schemas.microsoft.com/office/drawing/2014/main" id="{6ED770C5-A3CD-40B3-8548-62C4C2D63FA7}"/>
              </a:ext>
            </a:extLst>
          </p:cNvPr>
          <p:cNvSpPr txBox="1"/>
          <p:nvPr/>
        </p:nvSpPr>
        <p:spPr>
          <a:xfrm>
            <a:off x="8729221" y="2097810"/>
            <a:ext cx="2384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340</a:t>
            </a:r>
            <a:r>
              <a:rPr lang="en-US" sz="3200" b="1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</a:rPr>
              <a:t>7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тыс. кв. м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="" xmlns:a16="http://schemas.microsoft.com/office/drawing/2014/main" id="{E56253A9-C7FF-45E4-AAE8-0D42690E6006}"/>
              </a:ext>
            </a:extLst>
          </p:cNvPr>
          <p:cNvSpPr txBox="1"/>
          <p:nvPr/>
        </p:nvSpPr>
        <p:spPr>
          <a:xfrm>
            <a:off x="8744930" y="3463163"/>
            <a:ext cx="22215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Застройщики – юридические лица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19B9CE40-EF3E-41AC-9852-FD61646716B1}"/>
              </a:ext>
            </a:extLst>
          </p:cNvPr>
          <p:cNvSpPr txBox="1"/>
          <p:nvPr/>
        </p:nvSpPr>
        <p:spPr>
          <a:xfrm>
            <a:off x="9341963" y="1636145"/>
            <a:ext cx="1178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41</a:t>
            </a:r>
            <a:r>
              <a:rPr lang="en-US" sz="2000" b="1" dirty="0" smtClean="0">
                <a:solidFill>
                  <a:schemeClr val="accent2">
                    <a:lumMod val="50000"/>
                  </a:schemeClr>
                </a:solidFill>
              </a:rPr>
              <a:t>,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2%</a:t>
            </a:r>
            <a:endParaRPr lang="ru-RU" sz="20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="" xmlns:a16="http://schemas.microsoft.com/office/drawing/2014/main" id="{06C35B44-211F-4195-9855-A8184FA4947A}"/>
              </a:ext>
            </a:extLst>
          </p:cNvPr>
          <p:cNvSpPr txBox="1"/>
          <p:nvPr/>
        </p:nvSpPr>
        <p:spPr>
          <a:xfrm>
            <a:off x="9258693" y="4134065"/>
            <a:ext cx="117835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58</a:t>
            </a:r>
            <a:r>
              <a:rPr lang="en-US" sz="20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8%</a:t>
            </a:r>
            <a:endParaRPr lang="ru-RU" sz="2000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3752460A-91EF-4A84-8742-D679A9312E93}"/>
              </a:ext>
            </a:extLst>
          </p:cNvPr>
          <p:cNvSpPr txBox="1"/>
          <p:nvPr/>
        </p:nvSpPr>
        <p:spPr>
          <a:xfrm>
            <a:off x="8772428" y="4532473"/>
            <a:ext cx="23849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485</a:t>
            </a:r>
            <a:r>
              <a:rPr lang="en-US" sz="3200" b="1" dirty="0" smtClean="0">
                <a:solidFill>
                  <a:schemeClr val="accent1">
                    <a:lumMod val="50000"/>
                  </a:schemeClr>
                </a:solidFill>
              </a:rPr>
              <a:t>,</a:t>
            </a:r>
            <a:r>
              <a:rPr lang="ru-RU" sz="3200" b="1" dirty="0" smtClean="0">
                <a:solidFill>
                  <a:schemeClr val="accent1">
                    <a:lumMod val="50000"/>
                  </a:schemeClr>
                </a:solidFill>
              </a:rPr>
              <a:t>8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</a:rPr>
              <a:t>тыс. кв. м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="" xmlns:a16="http://schemas.microsoft.com/office/drawing/2014/main" id="{92AAAE43-851A-46B5-92D0-68F2B695750F}"/>
              </a:ext>
            </a:extLst>
          </p:cNvPr>
          <p:cNvSpPr txBox="1"/>
          <p:nvPr/>
        </p:nvSpPr>
        <p:spPr>
          <a:xfrm>
            <a:off x="9181707" y="2678070"/>
            <a:ext cx="19616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>
                <a:solidFill>
                  <a:srgbClr val="FF0000"/>
                </a:solidFill>
              </a:rPr>
              <a:t>2</a:t>
            </a:r>
            <a:r>
              <a:rPr lang="en-US" sz="2000" b="1" dirty="0" smtClean="0">
                <a:solidFill>
                  <a:srgbClr val="FF0000"/>
                </a:solidFill>
              </a:rPr>
              <a:t>,</a:t>
            </a:r>
            <a:r>
              <a:rPr lang="ru-RU" sz="2000" b="1" dirty="0" smtClean="0">
                <a:solidFill>
                  <a:srgbClr val="FF0000"/>
                </a:solidFill>
              </a:rPr>
              <a:t>4%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</a:rPr>
              <a:t>к </a:t>
            </a:r>
            <a:r>
              <a:rPr lang="ru-RU" sz="1100" b="1" dirty="0" smtClean="0">
                <a:solidFill>
                  <a:schemeClr val="accent2">
                    <a:lumMod val="50000"/>
                  </a:schemeClr>
                </a:solidFill>
              </a:rPr>
              <a:t>январю-декабрю </a:t>
            </a: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</a:rPr>
              <a:t>2019 года</a:t>
            </a:r>
          </a:p>
        </p:txBody>
      </p:sp>
      <p:sp>
        <p:nvSpPr>
          <p:cNvPr id="24" name="Стрелка: вверх 23">
            <a:extLst>
              <a:ext uri="{FF2B5EF4-FFF2-40B4-BE49-F238E27FC236}">
                <a16:creationId xmlns="" xmlns:a16="http://schemas.microsoft.com/office/drawing/2014/main" id="{66ED0907-6C3F-4BB0-AA5C-E530D24286B3}"/>
              </a:ext>
            </a:extLst>
          </p:cNvPr>
          <p:cNvSpPr/>
          <p:nvPr/>
        </p:nvSpPr>
        <p:spPr>
          <a:xfrm>
            <a:off x="8861195" y="5133010"/>
            <a:ext cx="320511" cy="615553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="" xmlns:a16="http://schemas.microsoft.com/office/drawing/2014/main" id="{C096288C-8FA3-4A56-A25A-9714310FB681}"/>
              </a:ext>
            </a:extLst>
          </p:cNvPr>
          <p:cNvSpPr txBox="1"/>
          <p:nvPr/>
        </p:nvSpPr>
        <p:spPr>
          <a:xfrm>
            <a:off x="9178495" y="5169507"/>
            <a:ext cx="19616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14</a:t>
            </a:r>
            <a:r>
              <a:rPr lang="en-US" sz="2000" b="1" dirty="0" smtClean="0">
                <a:solidFill>
                  <a:srgbClr val="FF0000"/>
                </a:solidFill>
              </a:rPr>
              <a:t>,</a:t>
            </a:r>
            <a:r>
              <a:rPr lang="ru-RU" sz="2000" b="1" dirty="0">
                <a:solidFill>
                  <a:srgbClr val="FF0000"/>
                </a:solidFill>
              </a:rPr>
              <a:t>3%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> </a:t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</a:rPr>
              <a:t>к </a:t>
            </a:r>
            <a:r>
              <a:rPr lang="ru-RU" sz="1100" b="1" dirty="0" smtClean="0">
                <a:solidFill>
                  <a:schemeClr val="accent2">
                    <a:lumMod val="50000"/>
                  </a:schemeClr>
                </a:solidFill>
              </a:rPr>
              <a:t>январю-декабрю </a:t>
            </a: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</a:rPr>
              <a:t>2019 года</a:t>
            </a:r>
          </a:p>
        </p:txBody>
      </p:sp>
      <p:pic>
        <p:nvPicPr>
          <p:cNvPr id="28" name="Picture 6" descr="https://skalice.ru/800/600/https/st.depositphotos.com/1579454/3777/i/450/depositphotos_37773751-stock-photo-house-key.jpg">
            <a:extLst>
              <a:ext uri="{FF2B5EF4-FFF2-40B4-BE49-F238E27FC236}">
                <a16:creationId xmlns="" xmlns:a16="http://schemas.microsoft.com/office/drawing/2014/main" id="{DAC35556-9DAA-41C0-B340-F06E7AA00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455" y="1798180"/>
            <a:ext cx="1360208" cy="11493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TextBox 20">
            <a:extLst>
              <a:ext uri="{FF2B5EF4-FFF2-40B4-BE49-F238E27FC236}">
                <a16:creationId xmlns="" xmlns:a16="http://schemas.microsoft.com/office/drawing/2014/main" id="{2F781358-5C03-4EA3-ABFC-C0E40FEF83F4}"/>
              </a:ext>
            </a:extLst>
          </p:cNvPr>
          <p:cNvSpPr txBox="1"/>
          <p:nvPr/>
        </p:nvSpPr>
        <p:spPr>
          <a:xfrm>
            <a:off x="2425692" y="1863096"/>
            <a:ext cx="26772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FF0000"/>
                </a:solidFill>
              </a:rPr>
              <a:t>Построены</a:t>
            </a:r>
            <a:r>
              <a:rPr lang="en-US" b="1" u="sng" dirty="0">
                <a:solidFill>
                  <a:srgbClr val="FF0000"/>
                </a:solidFill>
              </a:rPr>
              <a:t>:</a:t>
            </a:r>
            <a:endParaRPr lang="ru-RU" b="1" u="sng" dirty="0">
              <a:solidFill>
                <a:srgbClr val="FF0000"/>
              </a:solidFill>
            </a:endParaRPr>
          </a:p>
          <a:p>
            <a:pPr algn="ctr"/>
            <a:r>
              <a:rPr lang="ru-RU" b="1" dirty="0" smtClean="0">
                <a:solidFill>
                  <a:srgbClr val="FF0000"/>
                </a:solidFill>
              </a:rPr>
              <a:t>12176 </a:t>
            </a:r>
            <a:r>
              <a:rPr lang="ru-RU" b="1" dirty="0">
                <a:solidFill>
                  <a:srgbClr val="FF0000"/>
                </a:solidFill>
              </a:rPr>
              <a:t>квартир</a:t>
            </a:r>
          </a:p>
        </p:txBody>
      </p:sp>
      <p:pic>
        <p:nvPicPr>
          <p:cNvPr id="34" name="Picture 4" descr="https://a.allegroimg.com/original/034319/9eb4d35b4108a16bc97aa0c78f5f">
            <a:extLst>
              <a:ext uri="{FF2B5EF4-FFF2-40B4-BE49-F238E27FC236}">
                <a16:creationId xmlns="" xmlns:a16="http://schemas.microsoft.com/office/drawing/2014/main" id="{12AD0917-5EB1-4F7A-A93C-FF78E080F2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5937" y="2921161"/>
            <a:ext cx="3003092" cy="3155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3" name="TextBox 22">
            <a:extLst>
              <a:ext uri="{FF2B5EF4-FFF2-40B4-BE49-F238E27FC236}">
                <a16:creationId xmlns="" xmlns:a16="http://schemas.microsoft.com/office/drawing/2014/main" id="{F4348134-D9FD-48F4-B82E-2456C2155438}"/>
              </a:ext>
            </a:extLst>
          </p:cNvPr>
          <p:cNvSpPr txBox="1"/>
          <p:nvPr/>
        </p:nvSpPr>
        <p:spPr>
          <a:xfrm>
            <a:off x="2341663" y="4049128"/>
            <a:ext cx="2835186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u="sng" dirty="0">
                <a:solidFill>
                  <a:srgbClr val="FF0000"/>
                </a:solidFill>
              </a:rPr>
              <a:t>Общая площадь </a:t>
            </a:r>
            <a:br>
              <a:rPr lang="ru-RU" b="1" u="sng" dirty="0">
                <a:solidFill>
                  <a:srgbClr val="FF0000"/>
                </a:solidFill>
              </a:rPr>
            </a:br>
            <a:r>
              <a:rPr lang="ru-RU" b="1" u="sng" dirty="0">
                <a:solidFill>
                  <a:srgbClr val="FF0000"/>
                </a:solidFill>
              </a:rPr>
              <a:t>жилых помещений</a:t>
            </a:r>
            <a:r>
              <a:rPr lang="en-US" b="1" u="sng" dirty="0">
                <a:solidFill>
                  <a:srgbClr val="FF0000"/>
                </a:solidFill>
              </a:rPr>
              <a:t>:</a:t>
            </a:r>
            <a:endParaRPr lang="ru-RU" b="1" u="sng" dirty="0">
              <a:solidFill>
                <a:srgbClr val="FF0000"/>
              </a:solidFill>
            </a:endParaRPr>
          </a:p>
          <a:p>
            <a:pPr algn="ctr"/>
            <a:r>
              <a:rPr lang="ru-RU" sz="3200" b="1" dirty="0" smtClean="0">
                <a:solidFill>
                  <a:srgbClr val="FF0000"/>
                </a:solidFill>
              </a:rPr>
              <a:t>826</a:t>
            </a:r>
            <a:r>
              <a:rPr lang="en-US" sz="3200" b="1" dirty="0" smtClean="0">
                <a:solidFill>
                  <a:srgbClr val="FF0000"/>
                </a:solidFill>
              </a:rPr>
              <a:t>,</a:t>
            </a:r>
            <a:r>
              <a:rPr lang="ru-RU" sz="3200" b="1" dirty="0">
                <a:solidFill>
                  <a:srgbClr val="FF0000"/>
                </a:solidFill>
              </a:rPr>
              <a:t>5</a:t>
            </a:r>
            <a:r>
              <a:rPr lang="ru-RU" b="1" dirty="0">
                <a:solidFill>
                  <a:srgbClr val="FF0000"/>
                </a:solidFill>
              </a:rPr>
              <a:t> тыс. кв. м</a:t>
            </a:r>
          </a:p>
        </p:txBody>
      </p:sp>
      <p:sp>
        <p:nvSpPr>
          <p:cNvPr id="27" name="Стрелка: вверх 26">
            <a:extLst>
              <a:ext uri="{FF2B5EF4-FFF2-40B4-BE49-F238E27FC236}">
                <a16:creationId xmlns="" xmlns:a16="http://schemas.microsoft.com/office/drawing/2014/main" id="{57D3F673-AF7C-4A46-86CC-0B613C6BDFD1}"/>
              </a:ext>
            </a:extLst>
          </p:cNvPr>
          <p:cNvSpPr/>
          <p:nvPr/>
        </p:nvSpPr>
        <p:spPr>
          <a:xfrm>
            <a:off x="2586989" y="5133009"/>
            <a:ext cx="320511" cy="615553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="" xmlns:a16="http://schemas.microsoft.com/office/drawing/2014/main" id="{D5CD96A9-BEC2-4138-8AD4-A7A5213C7722}"/>
              </a:ext>
            </a:extLst>
          </p:cNvPr>
          <p:cNvSpPr txBox="1"/>
          <p:nvPr/>
        </p:nvSpPr>
        <p:spPr>
          <a:xfrm>
            <a:off x="2921455" y="5219005"/>
            <a:ext cx="1961630" cy="5693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FF0000"/>
                </a:solidFill>
              </a:rPr>
              <a:t>9</a:t>
            </a:r>
            <a:r>
              <a:rPr lang="en-US" sz="2000" b="1" dirty="0" smtClean="0">
                <a:solidFill>
                  <a:srgbClr val="FF0000"/>
                </a:solidFill>
              </a:rPr>
              <a:t>,</a:t>
            </a:r>
            <a:r>
              <a:rPr lang="ru-RU" sz="2000" b="1" dirty="0" smtClean="0">
                <a:solidFill>
                  <a:srgbClr val="FF0000"/>
                </a:solidFill>
              </a:rPr>
              <a:t>1%</a:t>
            </a:r>
            <a:r>
              <a:rPr lang="ru-RU" sz="2000" b="1" dirty="0" smtClean="0">
                <a:solidFill>
                  <a:schemeClr val="accent2">
                    <a:lumMod val="50000"/>
                  </a:schemeClr>
                </a:solidFill>
              </a:rPr>
              <a:t> </a:t>
            </a:r>
            <a: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20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</a:rPr>
              <a:t>к </a:t>
            </a:r>
            <a:r>
              <a:rPr lang="ru-RU" sz="1100" b="1" dirty="0" smtClean="0">
                <a:solidFill>
                  <a:schemeClr val="accent2">
                    <a:lumMod val="50000"/>
                  </a:schemeClr>
                </a:solidFill>
              </a:rPr>
              <a:t>январю-декабрю </a:t>
            </a:r>
            <a:r>
              <a:rPr lang="ru-RU" sz="1100" b="1" dirty="0">
                <a:solidFill>
                  <a:schemeClr val="accent2">
                    <a:lumMod val="50000"/>
                  </a:schemeClr>
                </a:solidFill>
              </a:rPr>
              <a:t>2019 года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="" xmlns:a16="http://schemas.microsoft.com/office/drawing/2014/main" id="{0F2C0DB5-D96C-47AE-B7CB-2DA5CB156C9C}"/>
              </a:ext>
            </a:extLst>
          </p:cNvPr>
          <p:cNvSpPr txBox="1"/>
          <p:nvPr/>
        </p:nvSpPr>
        <p:spPr>
          <a:xfrm>
            <a:off x="2180739" y="5689395"/>
            <a:ext cx="8933462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700" b="1" u="sng" dirty="0">
                <a:solidFill>
                  <a:srgbClr val="002060"/>
                </a:solidFill>
              </a:rPr>
              <a:t>Районы-лидеры</a:t>
            </a:r>
            <a:r>
              <a:rPr lang="en-US" sz="1700" b="1" u="sng" dirty="0">
                <a:solidFill>
                  <a:srgbClr val="002060"/>
                </a:solidFill>
              </a:rPr>
              <a:t>:</a:t>
            </a:r>
            <a:r>
              <a:rPr lang="ru-RU" sz="1700" b="1" dirty="0">
                <a:solidFill>
                  <a:srgbClr val="00B050"/>
                </a:solidFill>
              </a:rPr>
              <a:t> </a:t>
            </a:r>
            <a:r>
              <a:rPr lang="ru-RU" sz="1700" b="1" dirty="0">
                <a:solidFill>
                  <a:srgbClr val="009900"/>
                </a:solidFill>
              </a:rPr>
              <a:t>Родинский (в </a:t>
            </a:r>
            <a:r>
              <a:rPr lang="ru-RU" sz="1700" b="1" dirty="0" smtClean="0">
                <a:solidFill>
                  <a:srgbClr val="009900"/>
                </a:solidFill>
              </a:rPr>
              <a:t>2</a:t>
            </a:r>
            <a:r>
              <a:rPr lang="en-US" sz="1700" b="1" dirty="0" smtClean="0">
                <a:solidFill>
                  <a:srgbClr val="009900"/>
                </a:solidFill>
              </a:rPr>
              <a:t>,</a:t>
            </a:r>
            <a:r>
              <a:rPr lang="ru-RU" sz="1700" b="1" dirty="0" smtClean="0">
                <a:solidFill>
                  <a:srgbClr val="009900"/>
                </a:solidFill>
              </a:rPr>
              <a:t>7 </a:t>
            </a:r>
            <a:r>
              <a:rPr lang="ru-RU" sz="1700" b="1" dirty="0">
                <a:solidFill>
                  <a:srgbClr val="009900"/>
                </a:solidFill>
              </a:rPr>
              <a:t>р.)</a:t>
            </a:r>
            <a:r>
              <a:rPr lang="en-US" sz="1700" b="1" dirty="0">
                <a:solidFill>
                  <a:srgbClr val="009900"/>
                </a:solidFill>
              </a:rPr>
              <a:t>,</a:t>
            </a:r>
            <a:r>
              <a:rPr lang="ru-RU" sz="1700" b="1" dirty="0">
                <a:solidFill>
                  <a:srgbClr val="009900"/>
                </a:solidFill>
              </a:rPr>
              <a:t> </a:t>
            </a:r>
            <a:r>
              <a:rPr lang="ru-RU" sz="1700" b="1" dirty="0" err="1" smtClean="0">
                <a:solidFill>
                  <a:srgbClr val="009900"/>
                </a:solidFill>
              </a:rPr>
              <a:t>Крутихинский</a:t>
            </a:r>
            <a:r>
              <a:rPr lang="ru-RU" sz="1700" b="1" dirty="0" smtClean="0">
                <a:solidFill>
                  <a:srgbClr val="009900"/>
                </a:solidFill>
              </a:rPr>
              <a:t> </a:t>
            </a:r>
            <a:r>
              <a:rPr lang="ru-RU" sz="1700" b="1" dirty="0">
                <a:solidFill>
                  <a:srgbClr val="009900"/>
                </a:solidFill>
              </a:rPr>
              <a:t>(в 2</a:t>
            </a:r>
            <a:r>
              <a:rPr lang="en-US" sz="1700" b="1" dirty="0" smtClean="0">
                <a:solidFill>
                  <a:srgbClr val="009900"/>
                </a:solidFill>
              </a:rPr>
              <a:t>,</a:t>
            </a:r>
            <a:r>
              <a:rPr lang="ru-RU" sz="1700" b="1" dirty="0" smtClean="0">
                <a:solidFill>
                  <a:srgbClr val="009900"/>
                </a:solidFill>
              </a:rPr>
              <a:t>5 </a:t>
            </a:r>
            <a:r>
              <a:rPr lang="ru-RU" sz="1700" b="1" dirty="0">
                <a:solidFill>
                  <a:srgbClr val="009900"/>
                </a:solidFill>
              </a:rPr>
              <a:t>р.)</a:t>
            </a:r>
            <a:r>
              <a:rPr lang="en-US" sz="1700" b="1" dirty="0">
                <a:solidFill>
                  <a:srgbClr val="009900"/>
                </a:solidFill>
              </a:rPr>
              <a:t>,</a:t>
            </a:r>
            <a:r>
              <a:rPr lang="ru-RU" sz="1700" b="1" dirty="0">
                <a:solidFill>
                  <a:srgbClr val="009900"/>
                </a:solidFill>
              </a:rPr>
              <a:t> </a:t>
            </a:r>
            <a:r>
              <a:rPr lang="ru-RU" sz="1700" b="1" dirty="0" err="1" smtClean="0">
                <a:solidFill>
                  <a:srgbClr val="009900"/>
                </a:solidFill>
              </a:rPr>
              <a:t>Тюменцевский</a:t>
            </a:r>
            <a:r>
              <a:rPr lang="ru-RU" sz="1700" b="1" dirty="0" smtClean="0">
                <a:solidFill>
                  <a:srgbClr val="009900"/>
                </a:solidFill>
              </a:rPr>
              <a:t> </a:t>
            </a:r>
            <a:r>
              <a:rPr lang="ru-RU" sz="1700" b="1" dirty="0">
                <a:solidFill>
                  <a:srgbClr val="009900"/>
                </a:solidFill>
              </a:rPr>
              <a:t>(в 2</a:t>
            </a:r>
            <a:r>
              <a:rPr lang="en-US" sz="1700" b="1" dirty="0" smtClean="0">
                <a:solidFill>
                  <a:srgbClr val="009900"/>
                </a:solidFill>
              </a:rPr>
              <a:t>,</a:t>
            </a:r>
            <a:r>
              <a:rPr lang="ru-RU" sz="1700" b="1" dirty="0" smtClean="0">
                <a:solidFill>
                  <a:srgbClr val="009900"/>
                </a:solidFill>
              </a:rPr>
              <a:t>3 </a:t>
            </a:r>
            <a:r>
              <a:rPr lang="ru-RU" sz="1700" b="1" dirty="0">
                <a:solidFill>
                  <a:srgbClr val="009900"/>
                </a:solidFill>
              </a:rPr>
              <a:t>р</a:t>
            </a:r>
            <a:r>
              <a:rPr lang="ru-RU" sz="1700" b="1" dirty="0" smtClean="0">
                <a:solidFill>
                  <a:srgbClr val="009900"/>
                </a:solidFill>
              </a:rPr>
              <a:t>.), </a:t>
            </a:r>
            <a:r>
              <a:rPr lang="ru-RU" sz="1700" b="1" dirty="0" err="1" smtClean="0">
                <a:solidFill>
                  <a:srgbClr val="009900"/>
                </a:solidFill>
              </a:rPr>
              <a:t>Бурлинский</a:t>
            </a:r>
            <a:r>
              <a:rPr lang="ru-RU" sz="1700" b="1" dirty="0" smtClean="0">
                <a:solidFill>
                  <a:srgbClr val="009900"/>
                </a:solidFill>
              </a:rPr>
              <a:t> (в 2,2 раза) </a:t>
            </a:r>
            <a:endParaRPr lang="ru-RU" sz="1700" b="1" dirty="0">
              <a:solidFill>
                <a:srgbClr val="009900"/>
              </a:solidFill>
            </a:endParaRPr>
          </a:p>
        </p:txBody>
      </p:sp>
      <p:sp>
        <p:nvSpPr>
          <p:cNvPr id="30" name="Стрелка: вверх 23">
            <a:extLst>
              <a:ext uri="{FF2B5EF4-FFF2-40B4-BE49-F238E27FC236}">
                <a16:creationId xmlns="" xmlns:a16="http://schemas.microsoft.com/office/drawing/2014/main" id="{66ED0907-6C3F-4BB0-AA5C-E530D24286B3}"/>
              </a:ext>
            </a:extLst>
          </p:cNvPr>
          <p:cNvSpPr/>
          <p:nvPr/>
        </p:nvSpPr>
        <p:spPr>
          <a:xfrm>
            <a:off x="8832060" y="2620941"/>
            <a:ext cx="320511" cy="615553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810545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</TotalTime>
  <Words>87</Words>
  <Application>Microsoft Office PowerPoint</Application>
  <PresentationFormat>Широкоэкранный</PresentationFormat>
  <Paragraphs>15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HP</dc:creator>
  <cp:lastModifiedBy>Махонина Татьяна Андреевна</cp:lastModifiedBy>
  <cp:revision>28</cp:revision>
  <cp:lastPrinted>2021-01-26T07:03:45Z</cp:lastPrinted>
  <dcterms:created xsi:type="dcterms:W3CDTF">2020-12-20T11:18:13Z</dcterms:created>
  <dcterms:modified xsi:type="dcterms:W3CDTF">2021-01-27T09:35:19Z</dcterms:modified>
</cp:coreProperties>
</file>